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Gill Sans"/>
      <p:regular r:id="rId48"/>
      <p:bold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0F22A2-FBDC-49C6-82D1-583D605CCE68}">
  <a:tblStyle styleId="{830F22A2-FBDC-49C6-82D1-583D605CCE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54D8C6E-A590-413A-A1E0-D61E5FB7DA44}"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illSans-regular.fntdata"/><Relationship Id="rId47" Type="http://schemas.openxmlformats.org/officeDocument/2006/relationships/slide" Target="slides/slide41.xml"/><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298" name="Google Shape;29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3" name="Google Shape;30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10" name="Google Shape;31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59" name="Google Shape;359;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72" name="Google Shape;37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87" name="Google Shape;38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04" name="Google Shape;40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188" name="Google Shape;188;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19" name="Google Shape;41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35" name="Google Shape;43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454" name="Google Shape;45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473" name="Google Shape;473;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99" name="Google Shape;49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0" name="Google Shape;51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196" name="Google Shape;196;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2352e25a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2352e25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2352e25ac_0_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04" name="Google Shape;204;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0" name="Google Shape;61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61" name="Google Shape;261;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269" name="Google Shape;269;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277" name="Google Shape;277;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84" name="Google Shape;284;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9" name="Google Shape;99;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00" name="Google Shape;100;p16"/>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17"/>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03" name="Google Shape;103;p1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04" name="Google Shape;104;p17"/>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05" name="Google Shape;105;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7" name="Google Shape;107;p17"/>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8" name="Google Shape;108;p17"/>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11" name="Google Shape;111;p1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2" name="Google Shape;112;p1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13" name="Google Shape;113;p18"/>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4" name="Shape 114"/>
        <p:cNvGrpSpPr/>
        <p:nvPr/>
      </p:nvGrpSpPr>
      <p:grpSpPr>
        <a:xfrm>
          <a:off x="0" y="0"/>
          <a:ext cx="0" cy="0"/>
          <a:chOff x="0" y="0"/>
          <a:chExt cx="0" cy="0"/>
        </a:xfrm>
      </p:grpSpPr>
      <p:sp>
        <p:nvSpPr>
          <p:cNvPr id="115" name="Google Shape;115;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17" name="Google Shape;117;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18" name="Google Shape;118;p19"/>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19" name="Google Shape;119;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0" name="Google Shape;120;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1" name="Google Shape;121;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19"/>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9"/>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25" name="Shape 125"/>
        <p:cNvGrpSpPr/>
        <p:nvPr/>
      </p:nvGrpSpPr>
      <p:grpSpPr>
        <a:xfrm>
          <a:off x="0" y="0"/>
          <a:ext cx="0" cy="0"/>
          <a:chOff x="0" y="0"/>
          <a:chExt cx="0" cy="0"/>
        </a:xfrm>
      </p:grpSpPr>
      <p:sp>
        <p:nvSpPr>
          <p:cNvPr id="126" name="Google Shape;126;p20"/>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7" name="Google Shape;127;p20"/>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33" name="Shape 133"/>
        <p:cNvGrpSpPr/>
        <p:nvPr/>
      </p:nvGrpSpPr>
      <p:grpSpPr>
        <a:xfrm>
          <a:off x="0" y="0"/>
          <a:ext cx="0" cy="0"/>
          <a:chOff x="0" y="0"/>
          <a:chExt cx="0" cy="0"/>
        </a:xfrm>
      </p:grpSpPr>
      <p:sp>
        <p:nvSpPr>
          <p:cNvPr id="134" name="Google Shape;134;p2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35" name="Google Shape;135;p21"/>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36" name="Google Shape;136;p2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7" name="Google Shape;137;p2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8" name="Google Shape;138;p21"/>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9" name="Google Shape;139;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0" name="Google Shape;140;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1" name="Shape 141"/>
        <p:cNvGrpSpPr/>
        <p:nvPr/>
      </p:nvGrpSpPr>
      <p:grpSpPr>
        <a:xfrm>
          <a:off x="0" y="0"/>
          <a:ext cx="0" cy="0"/>
          <a:chOff x="0" y="0"/>
          <a:chExt cx="0" cy="0"/>
        </a:xfrm>
      </p:grpSpPr>
      <p:sp>
        <p:nvSpPr>
          <p:cNvPr id="142" name="Google Shape;142;p2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43" name="Google Shape;143;p2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44" name="Google Shape;144;p2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45" name="Google Shape;145;p22"/>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6" name="Google Shape;146;p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7" name="Google Shape;147;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50" name="Google Shape;150;p23"/>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51" name="Google Shape;151;p23"/>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2" name="Google Shape;152;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3" name="Google Shape;153;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6" name="Google Shape;156;p24"/>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4"/>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1" name="Google Shape;161;p25"/>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4" name="Google Shape;164;p26"/>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6"/>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6"/>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6"/>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26"/>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9" name="Google Shape;169;p26"/>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6"/>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73" name="Google Shape;173;p27"/>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74" name="Google Shape;174;p27"/>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7"/>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6" name="Google Shape;176;p27"/>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1.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94" name="Google Shape;94;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9.png"/><Relationship Id="rId13" Type="http://schemas.openxmlformats.org/officeDocument/2006/relationships/image" Target="../media/image46.png"/><Relationship Id="rId12"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8.png"/><Relationship Id="rId4" Type="http://schemas.openxmlformats.org/officeDocument/2006/relationships/image" Target="../media/image37.png"/><Relationship Id="rId9" Type="http://schemas.openxmlformats.org/officeDocument/2006/relationships/image" Target="../media/image38.png"/><Relationship Id="rId15" Type="http://schemas.openxmlformats.org/officeDocument/2006/relationships/image" Target="../media/image60.png"/><Relationship Id="rId14" Type="http://schemas.openxmlformats.org/officeDocument/2006/relationships/image" Target="../media/image50.png"/><Relationship Id="rId16" Type="http://schemas.openxmlformats.org/officeDocument/2006/relationships/image" Target="../media/image51.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68.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mailto:pr@openmainframeproject.org" TargetMode="External"/><Relationship Id="rId4" Type="http://schemas.openxmlformats.org/officeDocument/2006/relationships/image" Target="../media/image93.png"/><Relationship Id="rId5" Type="http://schemas.openxmlformats.org/officeDocument/2006/relationships/image" Target="../media/image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ommunity.openmainframeproject.org/" TargetMode="External"/><Relationship Id="rId4" Type="http://schemas.openxmlformats.org/officeDocument/2006/relationships/hyperlink" Target="https://events.linuxfoundation.org/open-mainframe-summit" TargetMode="External"/><Relationship Id="rId5" Type="http://schemas.openxmlformats.org/officeDocument/2006/relationships/hyperlink" Target="https://slack.openmainframeproject.org/" TargetMode="External"/><Relationship Id="rId6" Type="http://schemas.openxmlformats.org/officeDocument/2006/relationships/image" Target="../media/image82.png"/><Relationship Id="rId7" Type="http://schemas.openxmlformats.org/officeDocument/2006/relationships/image" Target="../media/image70.png"/><Relationship Id="rId8"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7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71.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75.png"/><Relationship Id="rId6" Type="http://schemas.openxmlformats.org/officeDocument/2006/relationships/image" Target="../media/image81.png"/><Relationship Id="rId7" Type="http://schemas.openxmlformats.org/officeDocument/2006/relationships/hyperlink" Target="https://www.openmainframeproject.org/resources/newsletter" TargetMode="External"/></Relationships>
</file>

<file path=ppt/slides/_rels/slide28.xml.rels><?xml version="1.0" encoding="UTF-8" standalone="yes"?><Relationships xmlns="http://schemas.openxmlformats.org/package/2006/relationships"><Relationship Id="rId10"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7.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88.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76.png"/><Relationship Id="rId8"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86.png"/><Relationship Id="rId5"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85.png"/><Relationship Id="rId5" Type="http://schemas.openxmlformats.org/officeDocument/2006/relationships/image" Target="../media/image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9.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5.jpg"/><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4.png"/><Relationship Id="rId7" Type="http://schemas.openxmlformats.org/officeDocument/2006/relationships/image" Target="../media/image32.png"/><Relationship Id="rId8" Type="http://schemas.openxmlformats.org/officeDocument/2006/relationships/image" Target="../media/image2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5" Type="http://schemas.openxmlformats.org/officeDocument/2006/relationships/hyperlink" Target="https://events.linuxfoundation.org/about/communit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184" name="Google Shape;184;p29"/>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nvSpPr>
        <p:spPr>
          <a:xfrm>
            <a:off x="0" y="0"/>
            <a:ext cx="22218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06" name="Google Shape;306;p3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07" name="Google Shape;307;p39"/>
          <p:cNvPicPr preferRelativeResize="0"/>
          <p:nvPr/>
        </p:nvPicPr>
        <p:blipFill>
          <a:blip r:embed="rId4">
            <a:alphaModFix/>
          </a:blip>
          <a:stretch>
            <a:fillRect/>
          </a:stretch>
        </p:blipFill>
        <p:spPr>
          <a:xfrm>
            <a:off x="2221757" y="0"/>
            <a:ext cx="6922242" cy="471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13" name="Google Shape;313;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14" name="Google Shape;314;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15" name="Google Shape;315;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16" name="Google Shape;316;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17" name="Google Shape;317;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18" name="Google Shape;318;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19" name="Google Shape;319;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20" name="Google Shape;320;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21" name="Google Shape;321;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22" name="Google Shape;322;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23" name="Google Shape;323;p4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29" name="Google Shape;329;p41"/>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425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30" name="Google Shape;330;p41"/>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31" name="Google Shape;331;p41"/>
          <p:cNvGrpSpPr/>
          <p:nvPr/>
        </p:nvGrpSpPr>
        <p:grpSpPr>
          <a:xfrm>
            <a:off x="2396375" y="2976905"/>
            <a:ext cx="4868470" cy="1329099"/>
            <a:chOff x="2124182" y="3261975"/>
            <a:chExt cx="4407052" cy="1138025"/>
          </a:xfrm>
        </p:grpSpPr>
        <p:pic>
          <p:nvPicPr>
            <p:cNvPr id="332" name="Google Shape;332;p41"/>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33" name="Google Shape;333;p41"/>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34" name="Google Shape;334;p41"/>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35" name="Google Shape;335;p41"/>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36" name="Google Shape;336;p41"/>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37" name="Google Shape;337;p41"/>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38" name="Google Shape;338;p41"/>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39" name="Google Shape;339;p41"/>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40" name="Google Shape;340;p41"/>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41" name="Google Shape;341;p41"/>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42" name="Google Shape;342;p41"/>
          <p:cNvPicPr preferRelativeResize="0"/>
          <p:nvPr/>
        </p:nvPicPr>
        <p:blipFill>
          <a:blip r:embed="rId14">
            <a:alphaModFix/>
          </a:blip>
          <a:stretch>
            <a:fillRect/>
          </a:stretch>
        </p:blipFill>
        <p:spPr>
          <a:xfrm>
            <a:off x="835325" y="3875793"/>
            <a:ext cx="1444676" cy="331940"/>
          </a:xfrm>
          <a:prstGeom prst="rect">
            <a:avLst/>
          </a:prstGeom>
          <a:noFill/>
          <a:ln>
            <a:noFill/>
          </a:ln>
        </p:spPr>
      </p:pic>
      <p:pic>
        <p:nvPicPr>
          <p:cNvPr id="343" name="Google Shape;343;p41"/>
          <p:cNvPicPr preferRelativeResize="0"/>
          <p:nvPr/>
        </p:nvPicPr>
        <p:blipFill>
          <a:blip r:embed="rId15">
            <a:alphaModFix/>
          </a:blip>
          <a:stretch>
            <a:fillRect/>
          </a:stretch>
        </p:blipFill>
        <p:spPr>
          <a:xfrm>
            <a:off x="2631174" y="3901583"/>
            <a:ext cx="1475612" cy="280350"/>
          </a:xfrm>
          <a:prstGeom prst="rect">
            <a:avLst/>
          </a:prstGeom>
          <a:noFill/>
          <a:ln>
            <a:noFill/>
          </a:ln>
        </p:spPr>
      </p:pic>
      <p:pic>
        <p:nvPicPr>
          <p:cNvPr id="344" name="Google Shape;344;p41"/>
          <p:cNvPicPr preferRelativeResize="0"/>
          <p:nvPr/>
        </p:nvPicPr>
        <p:blipFill>
          <a:blip r:embed="rId16">
            <a:alphaModFix/>
          </a:blip>
          <a:stretch>
            <a:fillRect/>
          </a:stretch>
        </p:blipFill>
        <p:spPr>
          <a:xfrm>
            <a:off x="7381224" y="3718000"/>
            <a:ext cx="1305675" cy="79938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50" name="Google Shape;350;p42"/>
          <p:cNvPicPr preferRelativeResize="0"/>
          <p:nvPr/>
        </p:nvPicPr>
        <p:blipFill rotWithShape="1">
          <a:blip r:embed="rId3">
            <a:alphaModFix/>
          </a:blip>
          <a:srcRect b="2572" l="0" r="0" t="0"/>
          <a:stretch/>
        </p:blipFill>
        <p:spPr>
          <a:xfrm>
            <a:off x="0" y="0"/>
            <a:ext cx="91440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56" name="Google Shape;356;p43"/>
          <p:cNvPicPr preferRelativeResize="0"/>
          <p:nvPr/>
        </p:nvPicPr>
        <p:blipFill rotWithShape="1">
          <a:blip r:embed="rId3">
            <a:alphaModFix/>
          </a:blip>
          <a:srcRect b="2037" l="0" r="0" t="0"/>
          <a:stretch/>
        </p:blipFill>
        <p:spPr>
          <a:xfrm>
            <a:off x="0" y="0"/>
            <a:ext cx="914400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62" name="Google Shape;362;p44"/>
          <p:cNvGrpSpPr/>
          <p:nvPr/>
        </p:nvGrpSpPr>
        <p:grpSpPr>
          <a:xfrm>
            <a:off x="282053" y="678896"/>
            <a:ext cx="8579894" cy="3569557"/>
            <a:chOff x="1243931" y="678925"/>
            <a:chExt cx="7879414" cy="3312199"/>
          </a:xfrm>
        </p:grpSpPr>
        <p:sp>
          <p:nvSpPr>
            <p:cNvPr id="363" name="Google Shape;363;p44"/>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64" name="Google Shape;364;p44"/>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65" name="Google Shape;365;p44"/>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66" name="Google Shape;366;p44"/>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67" name="Google Shape;367;p44"/>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68" name="Google Shape;368;p44"/>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pic>
          <p:nvPicPr>
            <p:cNvPr id="369" name="Google Shape;369;p44"/>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375" name="Google Shape;375;p45"/>
          <p:cNvGrpSpPr/>
          <p:nvPr/>
        </p:nvGrpSpPr>
        <p:grpSpPr>
          <a:xfrm>
            <a:off x="282050" y="915101"/>
            <a:ext cx="8579897" cy="3333352"/>
            <a:chOff x="282050" y="915101"/>
            <a:chExt cx="8579897" cy="3333352"/>
          </a:xfrm>
        </p:grpSpPr>
        <p:sp>
          <p:nvSpPr>
            <p:cNvPr id="376" name="Google Shape;376;p45"/>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77" name="Google Shape;377;p45"/>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78" name="Google Shape;378;p45"/>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79" name="Google Shape;379;p45"/>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380" name="Google Shape;380;p45"/>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381" name="Google Shape;381;p45"/>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382" name="Google Shape;382;p45"/>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383" name="Google Shape;383;p45"/>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384" name="Google Shape;384;p45"/>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390" name="Google Shape;390;p46"/>
          <p:cNvGrpSpPr/>
          <p:nvPr/>
        </p:nvGrpSpPr>
        <p:grpSpPr>
          <a:xfrm>
            <a:off x="282050" y="1107125"/>
            <a:ext cx="8579976" cy="3141460"/>
            <a:chOff x="282050" y="1107125"/>
            <a:chExt cx="8579976" cy="3141460"/>
          </a:xfrm>
        </p:grpSpPr>
        <p:grpSp>
          <p:nvGrpSpPr>
            <p:cNvPr id="391" name="Google Shape;391;p46"/>
            <p:cNvGrpSpPr/>
            <p:nvPr/>
          </p:nvGrpSpPr>
          <p:grpSpPr>
            <a:xfrm>
              <a:off x="282050" y="1107125"/>
              <a:ext cx="8579975" cy="3141460"/>
              <a:chOff x="282050" y="1107125"/>
              <a:chExt cx="8579975" cy="3141460"/>
            </a:xfrm>
          </p:grpSpPr>
          <p:grpSp>
            <p:nvGrpSpPr>
              <p:cNvPr id="392" name="Google Shape;392;p46"/>
              <p:cNvGrpSpPr/>
              <p:nvPr/>
            </p:nvGrpSpPr>
            <p:grpSpPr>
              <a:xfrm>
                <a:off x="282050" y="2188534"/>
                <a:ext cx="8579975" cy="2060051"/>
                <a:chOff x="282050" y="2188534"/>
                <a:chExt cx="8579975" cy="2060051"/>
              </a:xfrm>
            </p:grpSpPr>
            <p:sp>
              <p:nvSpPr>
                <p:cNvPr id="393" name="Google Shape;393;p4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4" name="Google Shape;394;p4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5" name="Google Shape;395;p4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6" name="Google Shape;396;p46"/>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397" name="Google Shape;397;p46"/>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398" name="Google Shape;398;p46"/>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399" name="Google Shape;399;p46"/>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00" name="Google Shape;400;p46"/>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01" name="Google Shape;401;p46"/>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07" name="Google Shape;407;p47"/>
          <p:cNvGrpSpPr/>
          <p:nvPr/>
        </p:nvGrpSpPr>
        <p:grpSpPr>
          <a:xfrm>
            <a:off x="282050" y="1028675"/>
            <a:ext cx="8579975" cy="3219910"/>
            <a:chOff x="282050" y="1028675"/>
            <a:chExt cx="8579975" cy="3219910"/>
          </a:xfrm>
        </p:grpSpPr>
        <p:grpSp>
          <p:nvGrpSpPr>
            <p:cNvPr id="408" name="Google Shape;408;p47"/>
            <p:cNvGrpSpPr/>
            <p:nvPr/>
          </p:nvGrpSpPr>
          <p:grpSpPr>
            <a:xfrm>
              <a:off x="282050" y="2188534"/>
              <a:ext cx="8579975" cy="2060051"/>
              <a:chOff x="282050" y="2188534"/>
              <a:chExt cx="8579975" cy="2060051"/>
            </a:xfrm>
          </p:grpSpPr>
          <p:sp>
            <p:nvSpPr>
              <p:cNvPr id="409" name="Google Shape;409;p4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0" name="Google Shape;410;p4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1" name="Google Shape;411;p4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12" name="Google Shape;412;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13" name="Google Shape;413;p47"/>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14" name="Google Shape;414;p47"/>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15" name="Google Shape;415;p47"/>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191" name="Google Shape;191;p30"/>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192" name="Google Shape;192;p30"/>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8"/>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22" name="Google Shape;422;p48"/>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29" name="Google Shape;429;p49"/>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30" name="Google Shape;430;p49"/>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31" name="Google Shape;431;p49"/>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32" name="Google Shape;432;p49"/>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38" name="Google Shape;438;p50"/>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39" name="Google Shape;439;p50"/>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40" name="Google Shape;440;p50"/>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41" name="Google Shape;441;p50"/>
          <p:cNvGrpSpPr/>
          <p:nvPr/>
        </p:nvGrpSpPr>
        <p:grpSpPr>
          <a:xfrm>
            <a:off x="879958" y="4525041"/>
            <a:ext cx="2910942" cy="381009"/>
            <a:chOff x="879958" y="4525041"/>
            <a:chExt cx="2910942" cy="381009"/>
          </a:xfrm>
        </p:grpSpPr>
        <p:pic>
          <p:nvPicPr>
            <p:cNvPr id="442" name="Google Shape;442;p50"/>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43" name="Google Shape;443;p50"/>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OMP Ambassadors</a:t>
            </a:r>
            <a:endParaRPr/>
          </a:p>
        </p:txBody>
      </p:sp>
      <p:sp>
        <p:nvSpPr>
          <p:cNvPr id="449" name="Google Shape;449;p51"/>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450" name="Google Shape;450;p51"/>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451" name="Google Shape;451;p51"/>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457" name="Google Shape;457;p52"/>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458" name="Google Shape;458;p52"/>
          <p:cNvSpPr txBox="1"/>
          <p:nvPr/>
        </p:nvSpPr>
        <p:spPr>
          <a:xfrm>
            <a:off x="215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4">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sp>
        <p:nvSpPr>
          <p:cNvPr id="459" name="Google Shape;459;p52"/>
          <p:cNvSpPr txBox="1"/>
          <p:nvPr/>
        </p:nvSpPr>
        <p:spPr>
          <a:xfrm>
            <a:off x="680350" y="44897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460" name="Google Shape;460;p52"/>
          <p:cNvPicPr preferRelativeResize="0"/>
          <p:nvPr/>
        </p:nvPicPr>
        <p:blipFill rotWithShape="1">
          <a:blip r:embed="rId6">
            <a:alphaModFix/>
          </a:blip>
          <a:srcRect b="0" l="0" r="0" t="0"/>
          <a:stretch/>
        </p:blipFill>
        <p:spPr>
          <a:xfrm>
            <a:off x="1524313" y="3172027"/>
            <a:ext cx="1399325" cy="1399325"/>
          </a:xfrm>
          <a:prstGeom prst="rect">
            <a:avLst/>
          </a:prstGeom>
          <a:noFill/>
          <a:ln>
            <a:noFill/>
          </a:ln>
        </p:spPr>
      </p:pic>
      <p:pic>
        <p:nvPicPr>
          <p:cNvPr id="461" name="Google Shape;461;p52"/>
          <p:cNvPicPr preferRelativeResize="0"/>
          <p:nvPr/>
        </p:nvPicPr>
        <p:blipFill>
          <a:blip r:embed="rId7">
            <a:alphaModFix/>
          </a:blip>
          <a:stretch>
            <a:fillRect/>
          </a:stretch>
        </p:blipFill>
        <p:spPr>
          <a:xfrm>
            <a:off x="935163" y="922025"/>
            <a:ext cx="2577625" cy="1047150"/>
          </a:xfrm>
          <a:prstGeom prst="rect">
            <a:avLst/>
          </a:prstGeom>
          <a:noFill/>
          <a:ln>
            <a:noFill/>
          </a:ln>
        </p:spPr>
      </p:pic>
      <p:pic>
        <p:nvPicPr>
          <p:cNvPr id="462" name="Google Shape;462;p52"/>
          <p:cNvPicPr preferRelativeResize="0"/>
          <p:nvPr/>
        </p:nvPicPr>
        <p:blipFill>
          <a:blip r:embed="rId8">
            <a:alphaModFix/>
          </a:blip>
          <a:stretch>
            <a:fillRect/>
          </a:stretch>
        </p:blipFill>
        <p:spPr>
          <a:xfrm>
            <a:off x="4554188" y="847875"/>
            <a:ext cx="4370423" cy="3195774"/>
          </a:xfrm>
          <a:prstGeom prst="rect">
            <a:avLst/>
          </a:prstGeom>
          <a:noFill/>
          <a:ln>
            <a:noFill/>
          </a:ln>
        </p:spPr>
      </p:pic>
      <p:sp>
        <p:nvSpPr>
          <p:cNvPr id="463" name="Google Shape;463;p52"/>
          <p:cNvSpPr txBox="1"/>
          <p:nvPr/>
        </p:nvSpPr>
        <p:spPr>
          <a:xfrm>
            <a:off x="5373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67" name="Shape 467"/>
        <p:cNvGrpSpPr/>
        <p:nvPr/>
      </p:nvGrpSpPr>
      <p:grpSpPr>
        <a:xfrm>
          <a:off x="0" y="0"/>
          <a:ext cx="0" cy="0"/>
          <a:chOff x="0" y="0"/>
          <a:chExt cx="0" cy="0"/>
        </a:xfrm>
      </p:grpSpPr>
      <p:graphicFrame>
        <p:nvGraphicFramePr>
          <p:cNvPr id="468" name="Google Shape;468;p53"/>
          <p:cNvGraphicFramePr/>
          <p:nvPr/>
        </p:nvGraphicFramePr>
        <p:xfrm>
          <a:off x="-25" y="64400"/>
          <a:ext cx="3000000" cy="3000000"/>
        </p:xfrm>
        <a:graphic>
          <a:graphicData uri="http://schemas.openxmlformats.org/drawingml/2006/table">
            <a:tbl>
              <a:tblPr>
                <a:noFill/>
                <a:tableStyleId>{830F22A2-FBDC-49C6-82D1-583D605CCE68}</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69" name="Google Shape;469;p53"/>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476" name="Google Shape;476;p54"/>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477" name="Google Shape;477;p54"/>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478" name="Google Shape;478;p54"/>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479" name="Google Shape;479;p54"/>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480" name="Google Shape;480;p54"/>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481" name="Google Shape;481;p54"/>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482" name="Google Shape;482;p54"/>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18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483" name="Google Shape;483;p54"/>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484" name="Google Shape;484;p5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491" name="Google Shape;491;p55"/>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492" name="Google Shape;492;p55"/>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493" name="Google Shape;493;p55"/>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494" name="Google Shape;494;p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495" name="Google Shape;495;p55"/>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496" name="Google Shape;496;p55"/>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12c copy" id="501" name="Google Shape;501;p56"/>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02" name="Google Shape;502;p56"/>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56"/>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p56"/>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505" name="Google Shape;505;p56"/>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506" name="Google Shape;506;p56"/>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07" name="Google Shape;507;p5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1"/>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00" name="Google Shape;200;p31"/>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a:t>1960s through mid 2000s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19" name="Google Shape;519;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25" name="Google Shape;525;p59"/>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532" name="Google Shape;532;p6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aims to be a leader in driving the technical vision of open source on mainframe</a:t>
            </a:r>
            <a:endParaRPr/>
          </a:p>
          <a:p>
            <a:pPr indent="-355600" lvl="0" marL="457200" rtl="0" algn="l">
              <a:spcBef>
                <a:spcPts val="0"/>
              </a:spcBef>
              <a:spcAft>
                <a:spcPts val="0"/>
              </a:spcAft>
              <a:buSzPts val="2000"/>
              <a:buChar char="➔"/>
            </a:pPr>
            <a:r>
              <a:rPr lang="en-US"/>
              <a:t>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539" name="Google Shape;539;p61"/>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540" name="Google Shape;540;p61"/>
          <p:cNvGrpSpPr/>
          <p:nvPr/>
        </p:nvGrpSpPr>
        <p:grpSpPr>
          <a:xfrm>
            <a:off x="867200" y="3194000"/>
            <a:ext cx="7409600" cy="1725500"/>
            <a:chOff x="1033450" y="3194000"/>
            <a:chExt cx="7409600" cy="1725500"/>
          </a:xfrm>
        </p:grpSpPr>
        <p:pic>
          <p:nvPicPr>
            <p:cNvPr id="541" name="Google Shape;541;p61"/>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542" name="Google Shape;542;p61"/>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543" name="Google Shape;543;p61"/>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544" name="Google Shape;544;p61"/>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4000+ followers</a:t>
              </a:r>
              <a:endParaRPr>
                <a:latin typeface="Gill Sans"/>
                <a:ea typeface="Gill Sans"/>
                <a:cs typeface="Gill Sans"/>
                <a:sym typeface="Gill Sans"/>
              </a:endParaRPr>
            </a:p>
          </p:txBody>
        </p:sp>
        <p:sp>
          <p:nvSpPr>
            <p:cNvPr id="545" name="Google Shape;545;p61"/>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2400+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46" name="Google Shape;546;p61"/>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553" name="Google Shape;553;p62"/>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554" name="Google Shape;554;p62"/>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555" name="Google Shape;555;p62"/>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556" name="Google Shape;556;p62"/>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3" name="Google Shape;563;p63"/>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564" name="Google Shape;564;p63"/>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565" name="Google Shape;565;p63"/>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Event opportunities</a:t>
            </a:r>
            <a:endParaRPr/>
          </a:p>
        </p:txBody>
      </p:sp>
      <p:sp>
        <p:nvSpPr>
          <p:cNvPr id="572" name="Google Shape;572;p64"/>
          <p:cNvSpPr txBox="1"/>
          <p:nvPr>
            <p:ph idx="1" type="body"/>
          </p:nvPr>
        </p:nvSpPr>
        <p:spPr>
          <a:xfrm>
            <a:off x="317500" y="943425"/>
            <a:ext cx="3931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premier event focusing on the intersection of open source and the mainframe, bri</a:t>
            </a:r>
            <a:r>
              <a:rPr lang="en-US"/>
              <a:t>nging together thought leaders, executives, practitioners, and developers.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a:t>
            </a:r>
            <a:r>
              <a:rPr lang="en-US"/>
              <a:t>receive</a:t>
            </a:r>
            <a:r>
              <a:rPr lang="en-US"/>
              <a:t> discounts on sponsorship at Open Mainframe Summit - contact us to learn more!</a:t>
            </a:r>
            <a:endParaRPr/>
          </a:p>
        </p:txBody>
      </p:sp>
      <p:pic>
        <p:nvPicPr>
          <p:cNvPr id="573" name="Google Shape;573;p64"/>
          <p:cNvPicPr preferRelativeResize="0"/>
          <p:nvPr/>
        </p:nvPicPr>
        <p:blipFill>
          <a:blip r:embed="rId3">
            <a:alphaModFix/>
          </a:blip>
          <a:stretch>
            <a:fillRect/>
          </a:stretch>
        </p:blipFill>
        <p:spPr>
          <a:xfrm>
            <a:off x="4606743" y="1578725"/>
            <a:ext cx="4000400" cy="1625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579" name="Google Shape;579;p65"/>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580" name="Google Shape;580;p65"/>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581" name="Google Shape;581;p65"/>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588" name="Google Shape;588;p66"/>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589" name="Google Shape;589;p6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590" name="Google Shape;590;p6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597" name="Google Shape;597;p67"/>
          <p:cNvSpPr txBox="1"/>
          <p:nvPr>
            <p:ph idx="1" type="body"/>
          </p:nvPr>
        </p:nvSpPr>
        <p:spPr>
          <a:xfrm>
            <a:off x="317500" y="943425"/>
            <a:ext cx="6282600" cy="39906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First opportunity to participate in event and outreach opportunities, and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598" name="Google Shape;598;p67"/>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07" name="Google Shape;207;p32"/>
          <p:cNvGrpSpPr/>
          <p:nvPr/>
        </p:nvGrpSpPr>
        <p:grpSpPr>
          <a:xfrm>
            <a:off x="55741" y="1810614"/>
            <a:ext cx="9012492" cy="2151477"/>
            <a:chOff x="448071" y="2863559"/>
            <a:chExt cx="8294213" cy="1834166"/>
          </a:xfrm>
        </p:grpSpPr>
        <p:cxnSp>
          <p:nvCxnSpPr>
            <p:cNvPr id="208" name="Google Shape;208;p32"/>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09" name="Google Shape;209;p32"/>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0" name="Google Shape;210;p32"/>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11" name="Google Shape;211;p32"/>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12" name="Google Shape;212;p32"/>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3" name="Google Shape;213;p32"/>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14" name="Google Shape;214;p32"/>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15" name="Google Shape;215;p32"/>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16" name="Google Shape;216;p32"/>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7" name="Google Shape;217;p32"/>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18" name="Google Shape;218;p32"/>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19" name="Google Shape;219;p32"/>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0" name="Google Shape;220;p32"/>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1" name="Google Shape;221;p32"/>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22" name="Google Shape;222;p32"/>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3" name="Google Shape;223;p32"/>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4" name="Google Shape;224;p32"/>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5" name="Google Shape;225;p32"/>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26" name="Google Shape;226;p32"/>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27" name="Google Shape;227;p32"/>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28" name="Google Shape;228;p32"/>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9" name="Google Shape;229;p32"/>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30" name="Google Shape;230;p32"/>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1" name="Google Shape;231;p32"/>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2" name="Google Shape;232;p32"/>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3" name="Google Shape;233;p32"/>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4" name="Google Shape;234;p32"/>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5" name="Google Shape;235;p32"/>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6" name="Google Shape;236;p32"/>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7" name="Google Shape;237;p32"/>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8" name="Google Shape;238;p32"/>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39" name="Google Shape;239;p32"/>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40" name="Google Shape;240;p32"/>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41" name="Google Shape;241;p32"/>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42" name="Google Shape;242;p32"/>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43" name="Google Shape;243;p32"/>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44" name="Google Shape;244;p32"/>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5" name="Google Shape;245;p32"/>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46" name="Google Shape;246;p32"/>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47" name="Google Shape;247;p32"/>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48" name="Google Shape;248;p32"/>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49" name="Google Shape;249;p32"/>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50" name="Google Shape;250;p32"/>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51" name="Google Shape;251;p32"/>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52" name="Google Shape;252;p32"/>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53" name="Google Shape;253;p32"/>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54" name="Google Shape;254;p32"/>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55" name="Google Shape;255;p32"/>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56" name="Google Shape;256;p32"/>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57" name="Google Shape;257;p32"/>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8"/>
          <p:cNvSpPr txBox="1"/>
          <p:nvPr>
            <p:ph idx="1" type="body"/>
          </p:nvPr>
        </p:nvSpPr>
        <p:spPr>
          <a:xfrm>
            <a:off x="317500" y="7148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2700"/>
          </a:p>
          <a:p>
            <a:pPr indent="0" lvl="0" marL="0" rtl="0" algn="l">
              <a:spcBef>
                <a:spcPts val="400"/>
              </a:spcBef>
              <a:spcAft>
                <a:spcPts val="0"/>
              </a:spcAft>
              <a:buNone/>
            </a:pPr>
            <a:r>
              <a:t/>
            </a:r>
            <a:endParaRPr sz="500"/>
          </a:p>
          <a:p>
            <a:pPr indent="0" lvl="0" marL="0" rtl="0" algn="l">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350+ hosted projects.</a:t>
            </a:r>
            <a:endParaRPr sz="1400"/>
          </a:p>
        </p:txBody>
      </p:sp>
      <p:sp>
        <p:nvSpPr>
          <p:cNvPr id="604" name="Google Shape;604;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your Linux Foundation membership</a:t>
            </a:r>
            <a:endParaRPr/>
          </a:p>
        </p:txBody>
      </p:sp>
      <p:sp>
        <p:nvSpPr>
          <p:cNvPr id="605" name="Google Shape;605;p68"/>
          <p:cNvSpPr txBox="1"/>
          <p:nvPr>
            <p:ph idx="1" type="body"/>
          </p:nvPr>
        </p:nvSpPr>
        <p:spPr>
          <a:xfrm>
            <a:off x="317500" y="1939625"/>
            <a:ext cx="2548800" cy="27450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sz="1400"/>
              <a:t>Events Benefits</a:t>
            </a:r>
            <a:endParaRPr b="1" sz="1400"/>
          </a:p>
          <a:p>
            <a:pPr indent="-290830" lvl="0" marL="457200" rtl="0" algn="l">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indent="-290830" lvl="0" marL="457200" rtl="0" algn="l">
              <a:spcBef>
                <a:spcPts val="0"/>
              </a:spcBef>
              <a:spcAft>
                <a:spcPts val="0"/>
              </a:spcAft>
              <a:buSzPct val="100000"/>
              <a:buChar char="•"/>
            </a:pPr>
            <a:r>
              <a:rPr lang="en-US" sz="1400"/>
              <a:t>Employees at your organization receive a 20% registration discount to eligible Linux Foundation events.</a:t>
            </a:r>
            <a:endParaRPr sz="1400"/>
          </a:p>
          <a:p>
            <a:pPr indent="-290830" lvl="0" marL="457200" rtl="0" algn="l">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606" name="Google Shape;606;p68"/>
          <p:cNvSpPr txBox="1"/>
          <p:nvPr>
            <p:ph idx="1" type="body"/>
          </p:nvPr>
        </p:nvSpPr>
        <p:spPr>
          <a:xfrm>
            <a:off x="31410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Training Benefits</a:t>
            </a:r>
            <a:endParaRPr b="1" sz="1400"/>
          </a:p>
          <a:p>
            <a:pPr indent="-290830" lvl="0" marL="457200" rtl="0" algn="l">
              <a:spcBef>
                <a:spcPts val="400"/>
              </a:spcBef>
              <a:spcAft>
                <a:spcPts val="0"/>
              </a:spcAft>
              <a:buSzPct val="100000"/>
              <a:buChar char="•"/>
            </a:pPr>
            <a:r>
              <a:rPr lang="en-US" sz="1400"/>
              <a:t>Ten coupon codes good for any eLearning, certification exam, or eLearning/exam bundle. Additional terms apply.</a:t>
            </a:r>
            <a:endParaRPr sz="1400"/>
          </a:p>
          <a:p>
            <a:pPr indent="0" lvl="0" marL="0" rtl="0" algn="l">
              <a:spcBef>
                <a:spcPts val="400"/>
              </a:spcBef>
              <a:spcAft>
                <a:spcPts val="0"/>
              </a:spcAft>
              <a:buNone/>
            </a:pPr>
            <a:r>
              <a:rPr b="1" lang="en-US" sz="1400"/>
              <a:t>Legal Benefits</a:t>
            </a:r>
            <a:endParaRPr b="1" sz="1400"/>
          </a:p>
          <a:p>
            <a:pPr indent="-290830" lvl="0" marL="457200" rtl="0" algn="l">
              <a:spcBef>
                <a:spcPts val="400"/>
              </a:spcBef>
              <a:spcAft>
                <a:spcPts val="0"/>
              </a:spcAft>
              <a:buSzPct val="100000"/>
              <a:buChar char="•"/>
            </a:pPr>
            <a:r>
              <a:rPr lang="en-US" sz="1400"/>
              <a:t>Your legal counsel’s ability to participate in bi-monthly legal calls</a:t>
            </a:r>
            <a:endParaRPr sz="1400"/>
          </a:p>
          <a:p>
            <a:pPr indent="-290830" lvl="0" marL="457200" rtl="0" algn="l">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indent="0" lvl="0" marL="0" rtl="0" algn="l">
              <a:spcBef>
                <a:spcPts val="400"/>
              </a:spcBef>
              <a:spcAft>
                <a:spcPts val="0"/>
              </a:spcAft>
              <a:buNone/>
            </a:pPr>
            <a:r>
              <a:t/>
            </a:r>
            <a:endParaRPr b="1" sz="1400"/>
          </a:p>
        </p:txBody>
      </p:sp>
      <p:sp>
        <p:nvSpPr>
          <p:cNvPr id="607" name="Google Shape;607;p68"/>
          <p:cNvSpPr txBox="1"/>
          <p:nvPr>
            <p:ph idx="1" type="body"/>
          </p:nvPr>
        </p:nvSpPr>
        <p:spPr>
          <a:xfrm>
            <a:off x="59645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Marketing Benefits</a:t>
            </a:r>
            <a:endParaRPr sz="1400"/>
          </a:p>
          <a:p>
            <a:pPr indent="-290830" lvl="0" marL="457200" rtl="0" algn="l">
              <a:spcBef>
                <a:spcPts val="400"/>
              </a:spcBef>
              <a:spcAft>
                <a:spcPts val="0"/>
              </a:spcAft>
              <a:buSzPct val="100000"/>
              <a:buChar char="•"/>
            </a:pPr>
            <a:r>
              <a:rPr lang="en-US" sz="1400"/>
              <a:t>Your company logo on the LF website</a:t>
            </a:r>
            <a:endParaRPr sz="1400"/>
          </a:p>
          <a:p>
            <a:pPr indent="-290830" lvl="0" marL="457200" rtl="0" algn="l">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indent="-290830" lvl="0" marL="457200" rtl="0" algn="l">
              <a:spcBef>
                <a:spcPts val="0"/>
              </a:spcBef>
              <a:spcAft>
                <a:spcPts val="0"/>
              </a:spcAft>
              <a:buSzPct val="100000"/>
              <a:buChar char="•"/>
            </a:pPr>
            <a:r>
              <a:rPr lang="en-US" sz="1400"/>
              <a:t>Exposure through new Silver members group press release, with social media promotion.</a:t>
            </a:r>
            <a:endParaRPr sz="1400"/>
          </a:p>
          <a:p>
            <a:pPr indent="-290830" lvl="0" marL="457200" rtl="0" algn="l">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b="1"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aphicFrame>
        <p:nvGraphicFramePr>
          <p:cNvPr id="612" name="Google Shape;612;p69"/>
          <p:cNvGraphicFramePr/>
          <p:nvPr/>
        </p:nvGraphicFramePr>
        <p:xfrm>
          <a:off x="455612" y="750889"/>
          <a:ext cx="3000000" cy="3000000"/>
        </p:xfrm>
        <a:graphic>
          <a:graphicData uri="http://schemas.openxmlformats.org/drawingml/2006/table">
            <a:tbl>
              <a:tblPr>
                <a:noFill/>
                <a:tableStyleId>{654D8C6E-A590-413A-A1E0-D61E5FB7DA44}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13" name="Google Shape;613;p69"/>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14" name="Google Shape;614;p69"/>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15" name="Google Shape;615;p69"/>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264" name="Google Shape;264;p33"/>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265" name="Google Shape;265;p33"/>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272" name="Google Shape;272;p34"/>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273" name="Google Shape;273;p34"/>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280" name="Google Shape;280;p35"/>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287" name="Google Shape;287;p3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this can only be achieved as a community through open 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294" name="Google Shape;294;p3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